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57" r:id="rId3"/>
    <p:sldId id="297" r:id="rId4"/>
    <p:sldId id="282" r:id="rId5"/>
    <p:sldId id="259" r:id="rId6"/>
    <p:sldId id="273" r:id="rId7"/>
    <p:sldId id="281" r:id="rId8"/>
    <p:sldId id="285" r:id="rId9"/>
    <p:sldId id="261" r:id="rId10"/>
    <p:sldId id="276" r:id="rId11"/>
    <p:sldId id="278" r:id="rId12"/>
    <p:sldId id="286" r:id="rId13"/>
    <p:sldId id="269" r:id="rId14"/>
    <p:sldId id="293" r:id="rId15"/>
    <p:sldId id="277" r:id="rId16"/>
    <p:sldId id="271" r:id="rId17"/>
    <p:sldId id="284" r:id="rId18"/>
    <p:sldId id="264" r:id="rId19"/>
    <p:sldId id="299" r:id="rId20"/>
    <p:sldId id="262" r:id="rId21"/>
    <p:sldId id="298" r:id="rId22"/>
    <p:sldId id="263" r:id="rId23"/>
    <p:sldId id="265" r:id="rId24"/>
    <p:sldId id="266" r:id="rId25"/>
    <p:sldId id="283" r:id="rId26"/>
    <p:sldId id="267" r:id="rId27"/>
    <p:sldId id="295" r:id="rId28"/>
    <p:sldId id="291" r:id="rId29"/>
    <p:sldId id="275" r:id="rId30"/>
    <p:sldId id="294" r:id="rId31"/>
    <p:sldId id="296" r:id="rId32"/>
    <p:sldId id="29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F3F5F2"/>
    <a:srgbClr val="F6F7D1"/>
    <a:srgbClr val="FCEFFF"/>
    <a:srgbClr val="B8D4D3"/>
    <a:srgbClr val="CA3032"/>
    <a:srgbClr val="EDEDED"/>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7308" autoAdjust="0"/>
  </p:normalViewPr>
  <p:slideViewPr>
    <p:cSldViewPr snapToGrid="0">
      <p:cViewPr varScale="1">
        <p:scale>
          <a:sx n="45" d="100"/>
          <a:sy n="45" d="100"/>
        </p:scale>
        <p:origin x="1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800" dirty="0">
              <a:solidFill>
                <a:schemeClr val="tx1"/>
              </a:solidFill>
            </a:rPr>
            <a:t>ユーザー登録</a:t>
          </a:r>
          <a:endParaRPr kumimoji="1" lang="ja-JP" altLang="en-US" sz="18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800" dirty="0">
              <a:solidFill>
                <a:schemeClr val="tx1"/>
              </a:solidFill>
            </a:rPr>
            <a:t>持っている</a:t>
          </a:r>
          <a:endParaRPr kumimoji="1" lang="en-US" altLang="ja-JP" sz="1800" dirty="0">
            <a:solidFill>
              <a:schemeClr val="tx1"/>
            </a:solidFill>
          </a:endParaRPr>
        </a:p>
        <a:p>
          <a:r>
            <a:rPr kumimoji="1" lang="ja-JP" altLang="en-US" sz="18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600" dirty="0">
              <a:solidFill>
                <a:schemeClr val="tx1"/>
              </a:solidFill>
            </a:rPr>
            <a:t>おすすめの</a:t>
          </a:r>
          <a:endParaRPr lang="en-US" altLang="ja-JP" sz="1600" dirty="0">
            <a:solidFill>
              <a:schemeClr val="tx1"/>
            </a:solidFill>
          </a:endParaRPr>
        </a:p>
        <a:p>
          <a:r>
            <a:rPr lang="ja-JP" altLang="en-US" sz="1600" dirty="0">
              <a:solidFill>
                <a:schemeClr val="tx1"/>
              </a:solidFill>
            </a:rPr>
            <a:t>組み合わせを</a:t>
          </a:r>
          <a:endParaRPr lang="en-US" altLang="ja-JP" sz="1600" dirty="0">
            <a:solidFill>
              <a:schemeClr val="tx1"/>
            </a:solidFill>
          </a:endParaRPr>
        </a:p>
        <a:p>
          <a:r>
            <a:rPr lang="ja-JP" altLang="en-US" sz="16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custT="1"/>
      <dgm:spPr>
        <a:solidFill>
          <a:srgbClr val="B8D4D3"/>
        </a:solidFill>
        <a:ln>
          <a:noFill/>
        </a:ln>
      </dgm:spPr>
      <dgm:t>
        <a:bodyPr/>
        <a:lstStyle/>
        <a:p>
          <a:r>
            <a:rPr kumimoji="1" lang="ja-JP" altLang="en-US" sz="1600" dirty="0">
              <a:solidFill>
                <a:schemeClr val="tx1"/>
              </a:solidFill>
            </a:rPr>
            <a:t>コーディネート</a:t>
          </a:r>
          <a:endParaRPr kumimoji="1" lang="en-US" altLang="ja-JP" sz="1600" dirty="0">
            <a:solidFill>
              <a:schemeClr val="tx1"/>
            </a:solidFill>
          </a:endParaRPr>
        </a:p>
        <a:p>
          <a:r>
            <a:rPr kumimoji="1" lang="ja-JP" altLang="en-US" sz="1800"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a:t>
          </a:r>
          <a:r>
            <a:rPr kumimoji="1" lang="ja-JP" altLang="en-US" sz="1800" dirty="0">
              <a:solidFill>
                <a:schemeClr val="tx1"/>
              </a:solidFill>
            </a:rPr>
            <a:t>履歴を確認</a:t>
          </a:r>
          <a:endParaRPr kumimoji="1" lang="ja-JP" altLang="en-US" sz="1600" dirty="0">
            <a:solidFill>
              <a:schemeClr val="tx1"/>
            </a:solidFill>
          </a:endParaRP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kern="1200" dirty="0">
              <a:solidFill>
                <a:schemeClr val="tx1"/>
              </a:solidFill>
            </a:rPr>
            <a:t>ユーザー登録</a:t>
          </a:r>
          <a:endParaRPr kumimoji="1" lang="ja-JP" altLang="en-US" sz="18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solidFill>
                <a:schemeClr val="tx1"/>
              </a:solidFill>
            </a:rPr>
            <a:t>持っている</a:t>
          </a:r>
          <a:endParaRPr kumimoji="1" lang="en-US" altLang="ja-JP" sz="1800" kern="1200" dirty="0">
            <a:solidFill>
              <a:schemeClr val="tx1"/>
            </a:solidFill>
          </a:endParaRPr>
        </a:p>
        <a:p>
          <a:pPr marL="0" lvl="0" indent="0" algn="ctr" defTabSz="800100">
            <a:lnSpc>
              <a:spcPct val="90000"/>
            </a:lnSpc>
            <a:spcBef>
              <a:spcPct val="0"/>
            </a:spcBef>
            <a:spcAft>
              <a:spcPct val="35000"/>
            </a:spcAft>
            <a:buNone/>
          </a:pPr>
          <a:r>
            <a:rPr kumimoji="1" lang="ja-JP" altLang="en-US" sz="18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おすすめの</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組み合わせを</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8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r>
            <a:rPr kumimoji="1" lang="ja-JP" altLang="en-US" sz="1800" kern="1200" dirty="0">
              <a:solidFill>
                <a:schemeClr val="tx1"/>
              </a:solidFill>
            </a:rPr>
            <a:t>履歴を確認</a:t>
          </a:r>
          <a:endParaRPr kumimoji="1" lang="ja-JP" altLang="en-US" sz="1600" kern="1200" dirty="0">
            <a:solidFill>
              <a:schemeClr val="tx1"/>
            </a:solidFill>
          </a:endParaRP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latin typeface="NotoSansJP"/>
              </a:rPr>
              <a:t>【</a:t>
            </a:r>
            <a:r>
              <a:rPr lang="ja-JP" altLang="en-US" b="0" i="0" dirty="0">
                <a:solidFill>
                  <a:srgbClr val="1D1C1D"/>
                </a:solidFill>
                <a:effectLst/>
                <a:latin typeface="NotoSansJP"/>
              </a:rPr>
              <a:t>松倉</a:t>
            </a:r>
            <a:r>
              <a:rPr lang="en-US" altLang="ja-JP" b="0" i="0" dirty="0">
                <a:solidFill>
                  <a:srgbClr val="1D1C1D"/>
                </a:solidFill>
                <a:effectLst/>
                <a:latin typeface="NotoSansJP"/>
              </a:rPr>
              <a:t>】</a:t>
            </a:r>
            <a:br>
              <a:rPr lang="ja-JP" altLang="en-US" dirty="0"/>
            </a:br>
            <a:r>
              <a:rPr lang="ja-JP" altLang="en-US" b="0" i="0" dirty="0">
                <a:solidFill>
                  <a:srgbClr val="1D1C1D"/>
                </a:solidFill>
                <a:effectLst/>
                <a:latin typeface="NotoSansJP"/>
              </a:rPr>
              <a:t>ここからは、特にこだわった機能を紹介します。１つ目はおすすめの組み合わせ機能です。その日の気温に応じて、おすすめの服装を提案します。提案の基準は気象庁の服装指数を参考にしたり、チーム内での話し合いによって決定しました。</a:t>
            </a:r>
            <a:br>
              <a:rPr lang="ja-JP" altLang="en-US" dirty="0"/>
            </a:br>
            <a:r>
              <a:rPr lang="ja-JP" altLang="en-US" b="0" i="0" dirty="0">
                <a:solidFill>
                  <a:srgbClr val="1D1C1D"/>
                </a:solidFill>
                <a:effectLst/>
                <a:latin typeface="NotoSansJP"/>
              </a:rPr>
              <a:t>天気と気温に関しては、オープンメテオと言われる</a:t>
            </a:r>
            <a:r>
              <a:rPr lang="en-US" altLang="ja-JP" b="0" i="0" dirty="0">
                <a:solidFill>
                  <a:srgbClr val="1D1C1D"/>
                </a:solidFill>
                <a:effectLst/>
                <a:latin typeface="NotoSansJP"/>
              </a:rPr>
              <a:t>API</a:t>
            </a:r>
            <a:r>
              <a:rPr lang="ja-JP" altLang="en-US" b="0" i="0" dirty="0">
                <a:solidFill>
                  <a:srgbClr val="1D1C1D"/>
                </a:solidFill>
                <a:effectLst/>
                <a:latin typeface="NotoSansJP"/>
              </a:rPr>
              <a:t>を使用して取得し、それらのデータと基準値を比較して算出しています。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藤澤</a:t>
            </a:r>
            <a:r>
              <a:rPr kumimoji="1" lang="en-US" altLang="ja-JP" dirty="0"/>
              <a:t>】</a:t>
            </a:r>
            <a:r>
              <a:rPr kumimoji="1" lang="ja-JP" altLang="en-US" dirty="0"/>
              <a:t>こここからは、開発にあたってのチームでの取り組みについてお話しします。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186577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271560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r>
              <a:rPr kumimoji="1" lang="en-US" altLang="ja-JP" dirty="0"/>
              <a:t>3</a:t>
            </a:r>
            <a:r>
              <a:rPr kumimoji="1" lang="ja-JP" altLang="en-US" dirty="0"/>
              <a:t>つ</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月の名刺管理アプリでは、サーバーサイドは講師の方のサンプルからほとんど変更することができず、理解が追い付いていませんでした。具体的には、</a:t>
            </a:r>
            <a:r>
              <a:rPr kumimoji="1" lang="en-US" altLang="ja-JP" dirty="0"/>
              <a:t>Dao</a:t>
            </a:r>
            <a:r>
              <a:rPr kumimoji="1" lang="ja-JP" altLang="en-US" dirty="0"/>
              <a:t>がどういうものか、何をしているのかすらよくわかっていませんでしたが、今回チームで</a:t>
            </a:r>
            <a:r>
              <a:rPr kumimoji="1" lang="en-US" altLang="ja-JP" dirty="0"/>
              <a:t>1</a:t>
            </a:r>
            <a:r>
              <a:rPr kumimoji="1" lang="ja-JP" altLang="en-US" dirty="0"/>
              <a:t>から制作をすることでチームメンバーにで教えてもらったり、自分で調べたりすることで以前より理解ができるようになったと感じています。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チームで作業を分担し、それぞれの箇所を持ち寄って完成した際には大きな達成感を味わうことができ、チームで開発する楽しさを学ぶことができました。</a:t>
            </a:r>
            <a:endParaRPr kumimoji="1" lang="en-US" altLang="ja-JP" sz="1200" dirty="0"/>
          </a:p>
          <a:p>
            <a:r>
              <a:rPr kumimoji="1" lang="ja-JP" altLang="en-US" sz="1200" dirty="0"/>
              <a:t>大変だったことはチームで期限内にタスクを終わらせることです。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知らないことの予定を立てることが難しかったです。</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29</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32</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ちなみに、私は大学時代天気予報を見ず薄着で出かけたところ、寒すぎて耐えられずに大学近くの古着屋で急遽トレーナーを購入したことがありました。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8</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配色とデザインは、朝に使用することを考えてさわやかなイメージに統一するように心掛けました。</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838200" y="3873506"/>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547548" y="3873505"/>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a:ln w="38100">
            <a:solidFill>
              <a:schemeClr val="accent1">
                <a:lumMod val="50000"/>
              </a:schemeClr>
            </a:solidFill>
          </a:ln>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a:ln w="38100">
            <a:solidFill>
              <a:schemeClr val="accent1">
                <a:lumMod val="50000"/>
              </a:schemeClr>
            </a:solidFill>
          </a:ln>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a:ln w="38100">
            <a:solidFill>
              <a:srgbClr val="230647"/>
            </a:solidFill>
          </a:ln>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3686175" y="3429000"/>
            <a:ext cx="3083205" cy="3254292"/>
          </a:xfrm>
          <a:prstGeom prst="rect">
            <a:avLst/>
          </a:prstGeom>
          <a:ln w="38100">
            <a:solidFill>
              <a:srgbClr val="230647"/>
            </a:solidFill>
          </a:ln>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6225609" y="2642213"/>
            <a:ext cx="5829302" cy="3837142"/>
          </a:xfrm>
          <a:prstGeom prst="rect">
            <a:avLst/>
          </a:prstGeom>
          <a:ln w="28575">
            <a:solidFill>
              <a:srgbClr val="230647"/>
            </a:solidFill>
          </a:ln>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142874" y="2642756"/>
            <a:ext cx="5942013" cy="3836599"/>
          </a:xfrm>
          <a:prstGeom prst="rect">
            <a:avLst/>
          </a:prstGeom>
          <a:ln w="28575">
            <a:solidFill>
              <a:srgbClr val="230647"/>
            </a:solidFill>
          </a:ln>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a:ln w="38100">
            <a:solidFill>
              <a:srgbClr val="230647"/>
            </a:solidFill>
          </a:ln>
        </p:spPr>
      </p:pic>
    </p:spTree>
    <p:extLst>
      <p:ext uri="{BB962C8B-B14F-4D97-AF65-F5344CB8AC3E}">
        <p14:creationId xmlns:p14="http://schemas.microsoft.com/office/powerpoint/2010/main" val="293934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2396350098"/>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a:t>
            </a:r>
            <a:r>
              <a:rPr lang="ja-JP" altLang="en-US" b="1" dirty="0"/>
              <a:t>チームでの取り組み</a:t>
            </a:r>
            <a:endParaRPr kumimoji="1" lang="ja-JP" altLang="en-US" b="1" dirty="0"/>
          </a:p>
        </p:txBody>
      </p:sp>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570322" y="-55150"/>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6491230" y="-347536"/>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47457" y="2220625"/>
            <a:ext cx="7434442" cy="1077218"/>
          </a:xfrm>
          <a:prstGeom prst="rect">
            <a:avLst/>
          </a:prstGeom>
          <a:noFill/>
        </p:spPr>
        <p:txBody>
          <a:bodyPr wrap="square" rtlCol="0">
            <a:spAutoFit/>
          </a:bodyPr>
          <a:lstStyle/>
          <a:p>
            <a:pPr algn="ctr"/>
            <a:r>
              <a:rPr lang="ja-JP" altLang="en-US" sz="3200" dirty="0"/>
              <a:t>チームの取り組みについて</a:t>
            </a:r>
            <a:endParaRPr lang="en-US" altLang="ja-JP" sz="3200" dirty="0"/>
          </a:p>
          <a:p>
            <a:pPr algn="ctr"/>
            <a:r>
              <a:rPr lang="ja-JP" altLang="en-US" sz="3200" dirty="0"/>
              <a:t>お話しします</a:t>
            </a:r>
            <a:endParaRPr kumimoji="1" lang="en-US" altLang="ja-JP" sz="3200" dirty="0"/>
          </a:p>
        </p:txBody>
      </p:sp>
      <p:pic>
        <p:nvPicPr>
          <p:cNvPr id="8" name="図 7" descr="時計 が含まれている画像&#10;&#10;自動的に生成された説明">
            <a:extLst>
              <a:ext uri="{FF2B5EF4-FFF2-40B4-BE49-F238E27FC236}">
                <a16:creationId xmlns:a16="http://schemas.microsoft.com/office/drawing/2014/main" id="{F4317410-C563-4BED-8C0E-ED15ADDFD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46" y="2110906"/>
            <a:ext cx="3459671" cy="4351339"/>
          </a:xfrm>
          <a:prstGeom prst="rect">
            <a:avLst/>
          </a:prstGeom>
        </p:spPr>
      </p:pic>
    </p:spTree>
    <p:extLst>
      <p:ext uri="{BB962C8B-B14F-4D97-AF65-F5344CB8AC3E}">
        <p14:creationId xmlns:p14="http://schemas.microsoft.com/office/powerpoint/2010/main" val="152228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3393418547"/>
              </p:ext>
            </p:extLst>
          </p:nvPr>
        </p:nvGraphicFramePr>
        <p:xfrm>
          <a:off x="967409" y="1884548"/>
          <a:ext cx="10257182" cy="2743200"/>
        </p:xfrm>
        <a:graphic>
          <a:graphicData uri="http://schemas.openxmlformats.org/drawingml/2006/table">
            <a:tbl>
              <a:tblPr firstRow="1" bandRow="1">
                <a:tableStyleId>{5C22544A-7EE6-4342-B048-85BDC9FD1C3A}</a:tableStyleId>
              </a:tblPr>
              <a:tblGrid>
                <a:gridCol w="4912405">
                  <a:extLst>
                    <a:ext uri="{9D8B030D-6E8A-4147-A177-3AD203B41FA5}">
                      <a16:colId xmlns:a16="http://schemas.microsoft.com/office/drawing/2014/main" val="138331257"/>
                    </a:ext>
                  </a:extLst>
                </a:gridCol>
                <a:gridCol w="5344777">
                  <a:extLst>
                    <a:ext uri="{9D8B030D-6E8A-4147-A177-3AD203B41FA5}">
                      <a16:colId xmlns:a16="http://schemas.microsoft.com/office/drawing/2014/main" val="284532"/>
                    </a:ext>
                  </a:extLst>
                </a:gridCol>
              </a:tblGrid>
              <a:tr h="353627">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53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ja-JP" altLang="en-US" dirty="0"/>
                        <a:t>進捗を確認し合い活動できた</a:t>
                      </a:r>
                      <a:endParaRPr kumimoji="1" lang="en-US" altLang="ja-JP" dirty="0"/>
                    </a:p>
                  </a:txBody>
                  <a:tcPr>
                    <a:solidFill>
                      <a:srgbClr val="B8D4D3"/>
                    </a:solidFill>
                  </a:tcPr>
                </a:tc>
                <a:extLst>
                  <a:ext uri="{0D108BD9-81ED-4DB2-BD59-A6C34878D82A}">
                    <a16:rowId xmlns:a16="http://schemas.microsoft.com/office/drawing/2014/main" val="2841570404"/>
                  </a:ext>
                </a:extLst>
              </a:tr>
              <a:tr h="353627">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61037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61037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53627">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35857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a:ln w="38100">
            <a:solidFill>
              <a:schemeClr val="accent1">
                <a:lumMod val="50000"/>
              </a:schemeClr>
            </a:solidFill>
          </a:ln>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a:ln w="38100">
            <a:solidFill>
              <a:schemeClr val="accent1">
                <a:lumMod val="50000"/>
              </a:schemeClr>
            </a:solidFill>
          </a:ln>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a:ln w="38100">
            <a:solidFill>
              <a:schemeClr val="accent1">
                <a:lumMod val="50000"/>
              </a:schemeClr>
            </a:solidFill>
          </a:ln>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p>
        </p:txBody>
      </p:sp>
    </p:spTree>
    <p:extLst>
      <p:ext uri="{BB962C8B-B14F-4D97-AF65-F5344CB8AC3E}">
        <p14:creationId xmlns:p14="http://schemas.microsoft.com/office/powerpoint/2010/main" val="2116657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457450"/>
            <a:ext cx="11187336" cy="4043178"/>
          </a:xfrm>
          <a:prstGeom prst="rect">
            <a:avLst/>
          </a:prstGeom>
          <a:ln w="38100">
            <a:solidFill>
              <a:schemeClr val="accent1">
                <a:lumMod val="50000"/>
              </a:schemeClr>
            </a:solidFill>
          </a:ln>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lang="en-US" altLang="ja-JP" sz="2400" b="0" i="0" dirty="0">
              <a:solidFill>
                <a:srgbClr val="1D1C1D"/>
              </a:solidFill>
              <a:effectLst/>
              <a:latin typeface="NotoSansJP"/>
            </a:endParaRPr>
          </a:p>
          <a:p>
            <a:endParaRPr kumimoji="1" lang="en-US" altLang="ja-JP" sz="2400" dirty="0">
              <a:solidFill>
                <a:srgbClr val="1D1C1D"/>
              </a:solidFill>
              <a:latin typeface="NotoSansJP"/>
            </a:endParaRPr>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メンバーから見た石堂さん</a:t>
            </a:r>
            <a:r>
              <a:rPr kumimoji="1" lang="en-US" altLang="ja-JP" sz="2000" dirty="0">
                <a:solidFill>
                  <a:srgbClr val="1D1C1D"/>
                </a:solidFill>
                <a:latin typeface="NotoSansJP"/>
              </a:rPr>
              <a:t>】</a:t>
            </a:r>
            <a:endParaRPr kumimoji="1" lang="ja-JP" altLang="en-US" sz="18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endParaRPr kumimoji="1" lang="en-US" altLang="ja-JP" sz="2400" dirty="0"/>
          </a:p>
          <a:p>
            <a:endParaRPr lang="en-US" altLang="ja-JP" sz="24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メンバーから見た笹原さん</a:t>
            </a:r>
            <a:r>
              <a:rPr kumimoji="1" lang="en-US" altLang="ja-JP" sz="2000" dirty="0">
                <a:solidFill>
                  <a:srgbClr val="1D1C1D"/>
                </a:solidFill>
                <a:latin typeface="NotoSansJP"/>
              </a:rPr>
              <a:t>】</a:t>
            </a:r>
            <a:endParaRPr kumimoji="1" lang="ja-JP" altLang="en-US" sz="2000" dirty="0"/>
          </a:p>
          <a:p>
            <a:endParaRPr kumimoji="1" lang="ja-JP" altLang="en-US" sz="2400"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メンバーから見た高井さん</a:t>
            </a:r>
            <a:r>
              <a:rPr kumimoji="1" lang="en-US" altLang="ja-JP" sz="2000" dirty="0">
                <a:solidFill>
                  <a:srgbClr val="1D1C1D"/>
                </a:solidFill>
                <a:latin typeface="NotoSansJP"/>
              </a:rPr>
              <a:t>】</a:t>
            </a:r>
            <a:endParaRPr kumimoji="1" lang="ja-JP" altLang="en-US" sz="18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endParaRPr kumimoji="1" lang="en-US" altLang="ja-JP" sz="2400" dirty="0"/>
          </a:p>
          <a:p>
            <a:endParaRPr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メンバーから見た藤澤さん</a:t>
            </a:r>
            <a:r>
              <a:rPr kumimoji="1" lang="en-US" altLang="ja-JP" sz="2000" dirty="0">
                <a:solidFill>
                  <a:srgbClr val="1D1C1D"/>
                </a:solidFill>
                <a:latin typeface="NotoSansJP"/>
              </a:rPr>
              <a:t>】</a:t>
            </a:r>
            <a:endParaRPr kumimoji="1" lang="ja-JP" altLang="en-US" sz="1800" dirty="0"/>
          </a:p>
          <a:p>
            <a:endParaRPr kumimoji="1" lang="ja-JP" altLang="en-US" sz="2400" dirty="0"/>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a:xfrm>
            <a:off x="839788" y="2057400"/>
            <a:ext cx="3932237" cy="4374222"/>
          </a:xfrm>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メンバーから見た松倉さん</a:t>
            </a:r>
            <a:r>
              <a:rPr kumimoji="1" lang="en-US" altLang="ja-JP" sz="2000" dirty="0">
                <a:solidFill>
                  <a:srgbClr val="1D1C1D"/>
                </a:solidFill>
                <a:latin typeface="NotoSansJP"/>
              </a:rPr>
              <a:t>】</a:t>
            </a:r>
            <a:endParaRPr kumimoji="1" lang="ja-JP" altLang="en-US" sz="1800" dirty="0"/>
          </a:p>
          <a:p>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83726930"/>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3953</Words>
  <Application>Microsoft Office PowerPoint</Application>
  <PresentationFormat>ワイド画面</PresentationFormat>
  <Paragraphs>398</Paragraphs>
  <Slides>32</Slides>
  <Notes>27</Notes>
  <HiddenSlides>6</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チームでの取り組み</vt:lpstr>
      <vt:lpstr>　チームA型の目標</vt:lpstr>
      <vt:lpstr>　目標達成率</vt:lpstr>
      <vt:lpstr>　ナレッジとして学びを共有</vt:lpstr>
      <vt:lpstr>　苦手克服</vt:lpstr>
      <vt:lpstr>　その他グループとしての工夫</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386</cp:revision>
  <dcterms:created xsi:type="dcterms:W3CDTF">2023-06-25T05:32:01Z</dcterms:created>
  <dcterms:modified xsi:type="dcterms:W3CDTF">2023-06-28T08:32:34Z</dcterms:modified>
</cp:coreProperties>
</file>